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257" r:id="rId6"/>
    <p:sldId id="273" r:id="rId7"/>
    <p:sldId id="263" r:id="rId8"/>
    <p:sldId id="269" r:id="rId9"/>
    <p:sldId id="270" r:id="rId10"/>
    <p:sldId id="266" r:id="rId11"/>
    <p:sldId id="265" r:id="rId12"/>
    <p:sldId id="275" r:id="rId13"/>
    <p:sldId id="274" r:id="rId14"/>
    <p:sldId id="259" r:id="rId15"/>
    <p:sldId id="260" r:id="rId16"/>
    <p:sldId id="261" r:id="rId17"/>
    <p:sldId id="264" r:id="rId18"/>
    <p:sldId id="262" r:id="rId19"/>
    <p:sldId id="276"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A615F-EE4D-4928-867E-AD74CDDCA985}" v="31" dt="2023-05-01T21:33:17.818"/>
    <p1510:client id="{2ED51F72-3E61-46C5-95C5-178BF451D472}" v="13" dt="2023-05-02T02:42:54.744"/>
    <p1510:client id="{4478D1EA-19B0-4315-B16B-6492C3C9C2B4}" v="6" dt="2023-05-02T03:04:56.764"/>
    <p1510:client id="{9855C0C7-78B5-41CB-AF80-E66DCCA2A67D}" v="184" dt="2023-05-01T21:55:15.021"/>
    <p1510:client id="{9DD10D60-6F69-4223-AC0A-46CC5F078F86}" v="229" dt="2023-05-01T17:58:18.363"/>
    <p1510:client id="{A9BB50EC-722D-4181-8BF1-DDE7CF9270F0}" v="251" dt="2023-05-01T21:58:31.779"/>
    <p1510:client id="{B217BE90-737A-45A0-BC0F-6340B220E31F}" v="3" dt="2023-05-01T22:10:44.471"/>
    <p1510:client id="{BEA80DD4-46F0-4040-9D9B-E34ACB58219A}" v="146" dt="2023-05-02T01:19:00.549"/>
    <p1510:client id="{D2DE7030-FBE1-4EA6-B25F-484C18490D6F}" v="3" dt="2023-05-02T12:41:46.158"/>
    <p1510:client id="{F4156411-D9D5-43B7-A804-1DF59B8DFD21}" v="365" dt="2023-05-02T07:25:20.428"/>
    <p1510:client id="{FE46CF30-FAF6-46E3-9517-10EAAFB878D4}" v="26" dt="2023-05-01T21:55:47.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CE594-9300-4C64-A45D-00BC2B608FA8}" type="datetimeFigureOut">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9B79F-9282-4757-9789-4D1038FFAA9B}" type="slidenum">
              <a:t>‹#›</a:t>
            </a:fld>
            <a:endParaRPr lang="en-US"/>
          </a:p>
        </p:txBody>
      </p:sp>
    </p:spTree>
    <p:extLst>
      <p:ext uri="{BB962C8B-B14F-4D97-AF65-F5344CB8AC3E}">
        <p14:creationId xmlns:p14="http://schemas.microsoft.com/office/powerpoint/2010/main" val="3355390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Sebastian</a:t>
            </a:r>
          </a:p>
        </p:txBody>
      </p:sp>
      <p:sp>
        <p:nvSpPr>
          <p:cNvPr id="4" name="Slide Number Placeholder 3"/>
          <p:cNvSpPr>
            <a:spLocks noGrp="1"/>
          </p:cNvSpPr>
          <p:nvPr>
            <p:ph type="sldNum" sz="quarter" idx="5"/>
          </p:nvPr>
        </p:nvSpPr>
        <p:spPr/>
        <p:txBody>
          <a:bodyPr/>
          <a:lstStyle/>
          <a:p>
            <a:fld id="{8929B79F-9282-4757-9789-4D1038FFAA9B}" type="slidenum">
              <a:t>1</a:t>
            </a:fld>
            <a:endParaRPr lang="en-US"/>
          </a:p>
        </p:txBody>
      </p:sp>
    </p:spTree>
    <p:extLst>
      <p:ext uri="{BB962C8B-B14F-4D97-AF65-F5344CB8AC3E}">
        <p14:creationId xmlns:p14="http://schemas.microsoft.com/office/powerpoint/2010/main" val="259192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Sebastian</a:t>
            </a:r>
          </a:p>
          <a:p>
            <a:endParaRPr lang="en-US"/>
          </a:p>
          <a:p>
            <a:pPr marL="285750" indent="-285750">
              <a:buFont typeface="Arial,Sans-Serif"/>
              <a:buChar char="•"/>
            </a:pPr>
            <a:r>
              <a:rPr lang="en-US"/>
              <a:t>Considering that the average annual stock market return is approximately 10%, one could reasonably contemplate utilizing leverage to target a 3x return. However, it's essential to acknowledge the potential risks involved and weigh them against the potential rewards before deciding to pursue such a strategy.</a:t>
            </a:r>
          </a:p>
          <a:p>
            <a:pPr marL="285750" indent="-285750">
              <a:buFont typeface="Arial,Sans-Serif"/>
              <a:buChar char="•"/>
            </a:pPr>
            <a:endParaRPr lang="en-US"/>
          </a:p>
          <a:p>
            <a:pPr marL="285750" indent="-285750">
              <a:buFont typeface="Arial,Sans-Serif"/>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8929B79F-9282-4757-9789-4D1038FFAA9B}" type="slidenum">
              <a:t>2</a:t>
            </a:fld>
            <a:endParaRPr lang="en-US"/>
          </a:p>
        </p:txBody>
      </p:sp>
    </p:spTree>
    <p:extLst>
      <p:ext uri="{BB962C8B-B14F-4D97-AF65-F5344CB8AC3E}">
        <p14:creationId xmlns:p14="http://schemas.microsoft.com/office/powerpoint/2010/main" val="349384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Sebastian</a:t>
            </a:r>
          </a:p>
          <a:p>
            <a:pPr marL="285750" indent="-285750">
              <a:lnSpc>
                <a:spcPct val="90000"/>
              </a:lnSpc>
              <a:spcBef>
                <a:spcPts val="1000"/>
              </a:spcBef>
              <a:buFont typeface="Arial"/>
              <a:buChar char="•"/>
            </a:pPr>
            <a:r>
              <a:rPr lang="en-US"/>
              <a:t>Back testing is a technique used to evaluate the effectiveness of a trading strategy or investment approach by applying it to historical market data.</a:t>
            </a:r>
            <a:endParaRPr lang="en-US">
              <a:cs typeface="Calibri"/>
            </a:endParaRPr>
          </a:p>
          <a:p>
            <a:pPr marL="285750" indent="-285750">
              <a:lnSpc>
                <a:spcPct val="90000"/>
              </a:lnSpc>
              <a:spcBef>
                <a:spcPts val="1000"/>
              </a:spcBef>
              <a:buFont typeface="Arial"/>
              <a:buChar char="•"/>
            </a:pPr>
            <a:r>
              <a:rPr lang="en-US"/>
              <a:t> It involves simulating trades using historical data to see how the strategy would have performed in the past, and analyzing the results to determine the potential profitability and risk of the strategy. </a:t>
            </a:r>
            <a:endParaRPr lang="en-US">
              <a:cs typeface="Calibri"/>
            </a:endParaRPr>
          </a:p>
          <a:p>
            <a:pPr marL="285750" indent="-285750">
              <a:lnSpc>
                <a:spcPct val="90000"/>
              </a:lnSpc>
              <a:spcBef>
                <a:spcPts val="1000"/>
              </a:spcBef>
              <a:buFont typeface="Arial"/>
              <a:buChar char="•"/>
            </a:pPr>
            <a:r>
              <a:rPr lang="en-US"/>
              <a:t>This allows traders and investors to refine their approach and improve their decision-making processes based on past performance.</a:t>
            </a:r>
          </a:p>
          <a:p>
            <a:endParaRPr lang="en-US">
              <a:cs typeface="Calibri"/>
            </a:endParaRPr>
          </a:p>
        </p:txBody>
      </p:sp>
      <p:sp>
        <p:nvSpPr>
          <p:cNvPr id="4" name="Slide Number Placeholder 3"/>
          <p:cNvSpPr>
            <a:spLocks noGrp="1"/>
          </p:cNvSpPr>
          <p:nvPr>
            <p:ph type="sldNum" sz="quarter" idx="5"/>
          </p:nvPr>
        </p:nvSpPr>
        <p:spPr/>
        <p:txBody>
          <a:bodyPr/>
          <a:lstStyle/>
          <a:p>
            <a:fld id="{8929B79F-9282-4757-9789-4D1038FFAA9B}" type="slidenum">
              <a:t>4</a:t>
            </a:fld>
            <a:endParaRPr lang="en-US"/>
          </a:p>
        </p:txBody>
      </p:sp>
    </p:spTree>
    <p:extLst>
      <p:ext uri="{BB962C8B-B14F-4D97-AF65-F5344CB8AC3E}">
        <p14:creationId xmlns:p14="http://schemas.microsoft.com/office/powerpoint/2010/main" val="4186049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Bradly</a:t>
            </a:r>
          </a:p>
          <a:p>
            <a:pPr marL="171450" indent="-171450">
              <a:buFont typeface="Calibri"/>
              <a:buChar char="-"/>
            </a:pPr>
            <a:r>
              <a:rPr lang="en-US">
                <a:cs typeface="Calibri"/>
              </a:rPr>
              <a:t>Exchange traded fund</a:t>
            </a:r>
            <a:endParaRPr lang="en-US">
              <a:ea typeface="Calibri"/>
              <a:cs typeface="Calibri"/>
            </a:endParaRPr>
          </a:p>
          <a:p>
            <a:pPr marL="171450" indent="-171450">
              <a:buFont typeface="Calibri"/>
              <a:buChar char="-"/>
            </a:pPr>
            <a:r>
              <a:rPr lang="en-US">
                <a:cs typeface="Calibri"/>
              </a:rPr>
              <a:t>Allows investors to buy and sell a portfolio of assets.</a:t>
            </a:r>
            <a:endParaRPr lang="en-US">
              <a:ea typeface="Calibri"/>
              <a:cs typeface="Calibri"/>
            </a:endParaRPr>
          </a:p>
          <a:p>
            <a:pPr marL="171450" indent="-171450">
              <a:buFont typeface="Calibri"/>
              <a:buChar char="-"/>
            </a:pPr>
            <a:r>
              <a:rPr lang="en-US">
                <a:cs typeface="Calibri"/>
              </a:rPr>
              <a:t>Similar to mutual funds but they trade on stock exchanges and can be bought and sold throughout the trading day at market prices. </a:t>
            </a:r>
            <a:endParaRPr lang="en-US">
              <a:ea typeface="Calibri"/>
              <a:cs typeface="Calibri"/>
            </a:endParaRPr>
          </a:p>
          <a:p>
            <a:pPr marL="171450" indent="-171450">
              <a:buFont typeface="Calibri"/>
              <a:buChar char="-"/>
            </a:pPr>
            <a:r>
              <a:rPr lang="en-US">
                <a:cs typeface="Calibri"/>
              </a:rPr>
              <a:t>Designed to track performance of specific market index, industry, sector, or asset</a:t>
            </a:r>
            <a:endParaRPr lang="en-US">
              <a:ea typeface="Calibri"/>
              <a:cs typeface="Calibri"/>
            </a:endParaRPr>
          </a:p>
          <a:p>
            <a:pPr marL="171450" indent="-171450">
              <a:buFont typeface="Calibri"/>
              <a:buChar char="-"/>
            </a:pPr>
            <a:r>
              <a:rPr lang="en-US">
                <a:cs typeface="Calibri"/>
              </a:rPr>
              <a:t>Low cost compared to mutual fund</a:t>
            </a:r>
            <a:endParaRPr lang="en-US">
              <a:ea typeface="Calibri" panose="020F0502020204030204"/>
              <a:cs typeface="Calibri"/>
            </a:endParaRP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8929B79F-9282-4757-9789-4D1038FFAA9B}" type="slidenum">
              <a:t>5</a:t>
            </a:fld>
            <a:endParaRPr lang="en-US"/>
          </a:p>
        </p:txBody>
      </p:sp>
    </p:spTree>
    <p:extLst>
      <p:ext uri="{BB962C8B-B14F-4D97-AF65-F5344CB8AC3E}">
        <p14:creationId xmlns:p14="http://schemas.microsoft.com/office/powerpoint/2010/main" val="158109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Bradly</a:t>
            </a:r>
          </a:p>
          <a:p>
            <a:pPr marL="171450" indent="-171450">
              <a:buFont typeface="Arial"/>
              <a:buChar char="•"/>
            </a:pPr>
            <a:r>
              <a:rPr lang="en-US"/>
              <a:t>SPY was the first index exchange-traded fund listed on U.S. exchanges. One of most actively traded ETF's</a:t>
            </a:r>
            <a:endParaRPr lang="en-US">
              <a:cs typeface="Calibri"/>
            </a:endParaRPr>
          </a:p>
          <a:p>
            <a:pPr marL="171450" indent="-171450">
              <a:buFont typeface="Arial"/>
              <a:buChar char="•"/>
            </a:pPr>
            <a:r>
              <a:rPr lang="en-US">
                <a:cs typeface="Calibri"/>
              </a:rPr>
              <a:t>It fully replicates the index of S&amp;P 500 at price target of 10%</a:t>
            </a:r>
          </a:p>
          <a:p>
            <a:pPr lvl="1" indent="-171450">
              <a:buFont typeface="Arial"/>
              <a:buChar char="•"/>
            </a:pPr>
            <a:r>
              <a:rPr lang="en-US"/>
              <a:t>So, if the S&amp;P is at a level of 4,000, then one SPY share should trade at close to $400</a:t>
            </a:r>
            <a:endParaRPr lang="en-US">
              <a:cs typeface="Calibri"/>
            </a:endParaRPr>
          </a:p>
          <a:p>
            <a:pPr marL="171450" indent="-171450">
              <a:buFont typeface="Arial"/>
              <a:buChar char="•"/>
            </a:pPr>
            <a:r>
              <a:rPr lang="en-US">
                <a:cs typeface="Calibri"/>
              </a:rPr>
              <a:t>1/4 SPY is invested in information technology sector</a:t>
            </a:r>
          </a:p>
          <a:p>
            <a:pPr marL="171450" indent="-171450">
              <a:buFont typeface="Calibri"/>
              <a:buChar char="-"/>
            </a:pPr>
            <a:r>
              <a:rPr lang="en-US">
                <a:cs typeface="Calibri"/>
              </a:rPr>
              <a:t>It seeks to track the performance of S&amp;P 500 index (a basket of the largest publicly traded companies)</a:t>
            </a:r>
          </a:p>
          <a:p>
            <a:pPr marL="171450" indent="-171450">
              <a:buFont typeface="Calibri"/>
              <a:buChar char="-"/>
            </a:pPr>
            <a:r>
              <a:rPr lang="en-US">
                <a:cs typeface="Calibri"/>
              </a:rPr>
              <a:t>S&amp;P 500 main benchmark of the U.S. equity market</a:t>
            </a:r>
          </a:p>
          <a:p>
            <a:pPr marL="628650" lvl="1" indent="-171450">
              <a:buFont typeface="Calibri"/>
              <a:buChar char="-"/>
            </a:pPr>
            <a:r>
              <a:rPr lang="en-US">
                <a:cs typeface="Calibri"/>
              </a:rPr>
              <a:t>Indicates health and stability of economy</a:t>
            </a:r>
          </a:p>
        </p:txBody>
      </p:sp>
      <p:sp>
        <p:nvSpPr>
          <p:cNvPr id="4" name="Slide Number Placeholder 3"/>
          <p:cNvSpPr>
            <a:spLocks noGrp="1"/>
          </p:cNvSpPr>
          <p:nvPr>
            <p:ph type="sldNum" sz="quarter" idx="5"/>
          </p:nvPr>
        </p:nvSpPr>
        <p:spPr/>
        <p:txBody>
          <a:bodyPr/>
          <a:lstStyle/>
          <a:p>
            <a:fld id="{8929B79F-9282-4757-9789-4D1038FFAA9B}" type="slidenum">
              <a:rPr lang="en-US"/>
              <a:t>6</a:t>
            </a:fld>
            <a:endParaRPr lang="en-US"/>
          </a:p>
        </p:txBody>
      </p:sp>
    </p:spTree>
    <p:extLst>
      <p:ext uri="{BB962C8B-B14F-4D97-AF65-F5344CB8AC3E}">
        <p14:creationId xmlns:p14="http://schemas.microsoft.com/office/powerpoint/2010/main" val="594229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walker</a:t>
            </a:r>
          </a:p>
        </p:txBody>
      </p:sp>
      <p:sp>
        <p:nvSpPr>
          <p:cNvPr id="4" name="Slide Number Placeholder 3"/>
          <p:cNvSpPr>
            <a:spLocks noGrp="1"/>
          </p:cNvSpPr>
          <p:nvPr>
            <p:ph type="sldNum" sz="quarter" idx="5"/>
          </p:nvPr>
        </p:nvSpPr>
        <p:spPr/>
        <p:txBody>
          <a:bodyPr/>
          <a:lstStyle/>
          <a:p>
            <a:fld id="{8929B79F-9282-4757-9789-4D1038FFAA9B}" type="slidenum">
              <a:t>7</a:t>
            </a:fld>
            <a:endParaRPr lang="en-US"/>
          </a:p>
        </p:txBody>
      </p:sp>
    </p:spTree>
    <p:extLst>
      <p:ext uri="{BB962C8B-B14F-4D97-AF65-F5344CB8AC3E}">
        <p14:creationId xmlns:p14="http://schemas.microsoft.com/office/powerpoint/2010/main" val="336328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walker</a:t>
            </a:r>
          </a:p>
        </p:txBody>
      </p:sp>
      <p:sp>
        <p:nvSpPr>
          <p:cNvPr id="4" name="Slide Number Placeholder 3"/>
          <p:cNvSpPr>
            <a:spLocks noGrp="1"/>
          </p:cNvSpPr>
          <p:nvPr>
            <p:ph type="sldNum" sz="quarter" idx="5"/>
          </p:nvPr>
        </p:nvSpPr>
        <p:spPr/>
        <p:txBody>
          <a:bodyPr/>
          <a:lstStyle/>
          <a:p>
            <a:fld id="{8929B79F-9282-4757-9789-4D1038FFAA9B}" type="slidenum">
              <a:t>8</a:t>
            </a:fld>
            <a:endParaRPr lang="en-US"/>
          </a:p>
        </p:txBody>
      </p:sp>
    </p:spTree>
    <p:extLst>
      <p:ext uri="{BB962C8B-B14F-4D97-AF65-F5344CB8AC3E}">
        <p14:creationId xmlns:p14="http://schemas.microsoft.com/office/powerpoint/2010/main" val="979019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alculator.net/investment-calculator.html?ctype=endamount&amp;ctargetamountv=1%2C000%2C000&amp;cstartingprinciplev=20%2C000&amp;cyearsv=10&amp;cinterestratev=10&amp;ccompound=annually&amp;ccontributeamountv=0&amp;cadditionat1=end&amp;ciadditionat1=monthly&amp;printit=0&amp;x=Calculate#calresult"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EA6828-1F31-9803-6341-0005445AE0D1}"/>
              </a:ext>
            </a:extLst>
          </p:cNvPr>
          <p:cNvPicPr>
            <a:picLocks noChangeAspect="1"/>
          </p:cNvPicPr>
          <p:nvPr/>
        </p:nvPicPr>
        <p:blipFill rotWithShape="1">
          <a:blip r:embed="rId3"/>
          <a:srcRect l="2162" t="10098" r="6927" b="-2"/>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latin typeface="Arial"/>
                <a:cs typeface="Arial"/>
              </a:rPr>
              <a:t>Back Testing On TQQQ</a:t>
            </a:r>
            <a:endParaRPr lang="en-US" sz="4800"/>
          </a:p>
          <a:p>
            <a:pPr algn="l"/>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latin typeface="Arial"/>
                <a:cs typeface="Arial"/>
              </a:rPr>
              <a:t>Sterling </a:t>
            </a:r>
            <a:r>
              <a:rPr lang="en-US" sz="2000" dirty="0">
                <a:latin typeface="Arial"/>
                <a:cs typeface="Arial"/>
              </a:rPr>
              <a:t>Hayden</a:t>
            </a:r>
            <a:endParaRPr lang="en-US" sz="2000" dirty="0">
              <a:cs typeface="Calibri"/>
            </a:endParaRP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2AFC5878-1DD3-EA1B-8E3D-0E716C5F966D}"/>
              </a:ext>
            </a:extLst>
          </p:cNvPr>
          <p:cNvPicPr>
            <a:picLocks noChangeAspect="1"/>
          </p:cNvPicPr>
          <p:nvPr/>
        </p:nvPicPr>
        <p:blipFill rotWithShape="1">
          <a:blip r:embed="rId2"/>
          <a:srcRect l="2741" r="8243" b="-1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4055E6-F54F-BD7D-2AF9-380AEBF76DBD}"/>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Our Analysis</a:t>
            </a:r>
          </a:p>
        </p:txBody>
      </p:sp>
    </p:spTree>
    <p:extLst>
      <p:ext uri="{BB962C8B-B14F-4D97-AF65-F5344CB8AC3E}">
        <p14:creationId xmlns:p14="http://schemas.microsoft.com/office/powerpoint/2010/main" val="126117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ED380-6C50-88FB-179D-D3A63F068840}"/>
              </a:ext>
            </a:extLst>
          </p:cNvPr>
          <p:cNvSpPr>
            <a:spLocks noGrp="1"/>
          </p:cNvSpPr>
          <p:nvPr>
            <p:ph type="title"/>
          </p:nvPr>
        </p:nvSpPr>
        <p:spPr>
          <a:xfrm>
            <a:off x="630936" y="639520"/>
            <a:ext cx="3429000" cy="1719072"/>
          </a:xfrm>
        </p:spPr>
        <p:txBody>
          <a:bodyPr anchor="b">
            <a:normAutofit/>
          </a:bodyPr>
          <a:lstStyle/>
          <a:p>
            <a:r>
              <a:rPr lang="en-US" sz="5400">
                <a:cs typeface="Calibri Light"/>
              </a:rPr>
              <a:t>From Inception</a:t>
            </a:r>
            <a:endParaRPr lang="en-US" sz="5400"/>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3FAC40FA-BB09-862A-C466-6C4612A02D49}"/>
              </a:ext>
            </a:extLst>
          </p:cNvPr>
          <p:cNvPicPr>
            <a:picLocks noGrp="1" noChangeAspect="1"/>
          </p:cNvPicPr>
          <p:nvPr>
            <p:ph idx="1"/>
          </p:nvPr>
        </p:nvPicPr>
        <p:blipFill>
          <a:blip r:embed="rId2"/>
          <a:stretch>
            <a:fillRect/>
          </a:stretch>
        </p:blipFill>
        <p:spPr>
          <a:xfrm>
            <a:off x="699200" y="2964297"/>
            <a:ext cx="3143250" cy="1962150"/>
          </a:xfrm>
        </p:spPr>
      </p:pic>
      <p:pic>
        <p:nvPicPr>
          <p:cNvPr id="3" name="Picture 4" descr="Chart, histogram&#10;&#10;Description automatically generated">
            <a:extLst>
              <a:ext uri="{FF2B5EF4-FFF2-40B4-BE49-F238E27FC236}">
                <a16:creationId xmlns:a16="http://schemas.microsoft.com/office/drawing/2014/main" id="{E9327A84-A2DF-3F36-9190-050F7A3CED35}"/>
              </a:ext>
            </a:extLst>
          </p:cNvPr>
          <p:cNvPicPr>
            <a:picLocks noChangeAspect="1"/>
          </p:cNvPicPr>
          <p:nvPr/>
        </p:nvPicPr>
        <p:blipFill>
          <a:blip r:embed="rId3"/>
          <a:stretch>
            <a:fillRect/>
          </a:stretch>
        </p:blipFill>
        <p:spPr>
          <a:xfrm>
            <a:off x="4541647" y="684771"/>
            <a:ext cx="7016369" cy="5578013"/>
          </a:xfrm>
          <a:prstGeom prst="rect">
            <a:avLst/>
          </a:prstGeom>
        </p:spPr>
      </p:pic>
      <p:pic>
        <p:nvPicPr>
          <p:cNvPr id="10" name="Picture 9">
            <a:extLst>
              <a:ext uri="{FF2B5EF4-FFF2-40B4-BE49-F238E27FC236}">
                <a16:creationId xmlns:a16="http://schemas.microsoft.com/office/drawing/2014/main" id="{5C291494-6A95-784F-295B-1187F535A873}"/>
              </a:ext>
            </a:extLst>
          </p:cNvPr>
          <p:cNvPicPr>
            <a:picLocks noChangeAspect="1"/>
          </p:cNvPicPr>
          <p:nvPr/>
        </p:nvPicPr>
        <p:blipFill>
          <a:blip r:embed="rId4"/>
          <a:stretch>
            <a:fillRect/>
          </a:stretch>
        </p:blipFill>
        <p:spPr>
          <a:xfrm>
            <a:off x="699199" y="5135132"/>
            <a:ext cx="3143249" cy="1498716"/>
          </a:xfrm>
          <a:prstGeom prst="rect">
            <a:avLst/>
          </a:prstGeom>
        </p:spPr>
      </p:pic>
    </p:spTree>
    <p:extLst>
      <p:ext uri="{BB962C8B-B14F-4D97-AF65-F5344CB8AC3E}">
        <p14:creationId xmlns:p14="http://schemas.microsoft.com/office/powerpoint/2010/main" val="188389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1765B-E5A5-8C6F-96DB-86B2D90525C1}"/>
              </a:ext>
            </a:extLst>
          </p:cNvPr>
          <p:cNvSpPr>
            <a:spLocks noGrp="1"/>
          </p:cNvSpPr>
          <p:nvPr>
            <p:ph type="title"/>
          </p:nvPr>
        </p:nvSpPr>
        <p:spPr>
          <a:xfrm>
            <a:off x="630936" y="639520"/>
            <a:ext cx="3429000" cy="1719072"/>
          </a:xfrm>
        </p:spPr>
        <p:txBody>
          <a:bodyPr anchor="b">
            <a:normAutofit/>
          </a:bodyPr>
          <a:lstStyle/>
          <a:p>
            <a:r>
              <a:rPr lang="en-US" sz="5400">
                <a:cs typeface="Calibri Light"/>
              </a:rPr>
              <a:t>TQQQ's All Time High</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Text&#10;&#10;Description automatically generated">
            <a:extLst>
              <a:ext uri="{FF2B5EF4-FFF2-40B4-BE49-F238E27FC236}">
                <a16:creationId xmlns:a16="http://schemas.microsoft.com/office/drawing/2014/main" id="{A0336080-361F-E57F-8E5E-671FA5B95C19}"/>
              </a:ext>
            </a:extLst>
          </p:cNvPr>
          <p:cNvPicPr>
            <a:picLocks noGrp="1" noChangeAspect="1"/>
          </p:cNvPicPr>
          <p:nvPr>
            <p:ph idx="1"/>
          </p:nvPr>
        </p:nvPicPr>
        <p:blipFill>
          <a:blip r:embed="rId2"/>
          <a:stretch>
            <a:fillRect/>
          </a:stretch>
        </p:blipFill>
        <p:spPr>
          <a:xfrm>
            <a:off x="362389" y="2998112"/>
            <a:ext cx="3994727" cy="1647041"/>
          </a:xfrm>
        </p:spPr>
      </p:pic>
      <p:pic>
        <p:nvPicPr>
          <p:cNvPr id="3" name="Picture 4" descr="Chart, line chart, histogram&#10;&#10;Description automatically generated">
            <a:extLst>
              <a:ext uri="{FF2B5EF4-FFF2-40B4-BE49-F238E27FC236}">
                <a16:creationId xmlns:a16="http://schemas.microsoft.com/office/drawing/2014/main" id="{7F560821-FDFB-540C-5E5F-262F290E2ABC}"/>
              </a:ext>
            </a:extLst>
          </p:cNvPr>
          <p:cNvPicPr>
            <a:picLocks noChangeAspect="1"/>
          </p:cNvPicPr>
          <p:nvPr/>
        </p:nvPicPr>
        <p:blipFill>
          <a:blip r:embed="rId3"/>
          <a:stretch>
            <a:fillRect/>
          </a:stretch>
        </p:blipFill>
        <p:spPr>
          <a:xfrm>
            <a:off x="4654295" y="1313689"/>
            <a:ext cx="7195773" cy="4065611"/>
          </a:xfrm>
          <a:prstGeom prst="rect">
            <a:avLst/>
          </a:prstGeom>
        </p:spPr>
      </p:pic>
      <p:pic>
        <p:nvPicPr>
          <p:cNvPr id="4" name="Picture 4" descr="Text&#10;&#10;Description automatically generated">
            <a:extLst>
              <a:ext uri="{FF2B5EF4-FFF2-40B4-BE49-F238E27FC236}">
                <a16:creationId xmlns:a16="http://schemas.microsoft.com/office/drawing/2014/main" id="{D990DD36-6A92-CEAA-6B9C-9404C9E02C2B}"/>
              </a:ext>
            </a:extLst>
          </p:cNvPr>
          <p:cNvPicPr>
            <a:picLocks noChangeAspect="1"/>
          </p:cNvPicPr>
          <p:nvPr/>
        </p:nvPicPr>
        <p:blipFill>
          <a:blip r:embed="rId4"/>
          <a:stretch>
            <a:fillRect/>
          </a:stretch>
        </p:blipFill>
        <p:spPr>
          <a:xfrm>
            <a:off x="362389" y="5051221"/>
            <a:ext cx="4003430" cy="1268742"/>
          </a:xfrm>
          <a:prstGeom prst="rect">
            <a:avLst/>
          </a:prstGeom>
        </p:spPr>
      </p:pic>
    </p:spTree>
    <p:extLst>
      <p:ext uri="{BB962C8B-B14F-4D97-AF65-F5344CB8AC3E}">
        <p14:creationId xmlns:p14="http://schemas.microsoft.com/office/powerpoint/2010/main" val="31145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FBE01-83E7-8ECB-A041-E4F38D392509}"/>
              </a:ext>
            </a:extLst>
          </p:cNvPr>
          <p:cNvSpPr>
            <a:spLocks noGrp="1"/>
          </p:cNvSpPr>
          <p:nvPr>
            <p:ph type="title"/>
          </p:nvPr>
        </p:nvSpPr>
        <p:spPr>
          <a:xfrm>
            <a:off x="630936" y="639520"/>
            <a:ext cx="3429000" cy="1719072"/>
          </a:xfrm>
        </p:spPr>
        <p:txBody>
          <a:bodyPr anchor="b">
            <a:normAutofit fontScale="90000"/>
          </a:bodyPr>
          <a:lstStyle/>
          <a:p>
            <a:r>
              <a:rPr lang="en-US" sz="5000">
                <a:ea typeface="+mj-lt"/>
                <a:cs typeface="+mj-lt"/>
              </a:rPr>
              <a:t>Covid Bear Market Rally</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D496AB2-615E-8DBA-3B3D-86D623AD6793}"/>
              </a:ext>
            </a:extLst>
          </p:cNvPr>
          <p:cNvPicPr>
            <a:picLocks noGrp="1" noChangeAspect="1"/>
          </p:cNvPicPr>
          <p:nvPr>
            <p:ph idx="1"/>
          </p:nvPr>
        </p:nvPicPr>
        <p:blipFill>
          <a:blip r:embed="rId2"/>
          <a:stretch>
            <a:fillRect/>
          </a:stretch>
        </p:blipFill>
        <p:spPr>
          <a:xfrm>
            <a:off x="319208" y="2998112"/>
            <a:ext cx="4052455" cy="1655190"/>
          </a:xfrm>
        </p:spPr>
      </p:pic>
      <p:pic>
        <p:nvPicPr>
          <p:cNvPr id="3" name="Picture 4" descr="Chart, histogram&#10;&#10;Description automatically generated">
            <a:extLst>
              <a:ext uri="{FF2B5EF4-FFF2-40B4-BE49-F238E27FC236}">
                <a16:creationId xmlns:a16="http://schemas.microsoft.com/office/drawing/2014/main" id="{621F6112-CB4C-9FB3-EC37-A141C9065CBB}"/>
              </a:ext>
            </a:extLst>
          </p:cNvPr>
          <p:cNvPicPr>
            <a:picLocks noChangeAspect="1"/>
          </p:cNvPicPr>
          <p:nvPr/>
        </p:nvPicPr>
        <p:blipFill>
          <a:blip r:embed="rId3"/>
          <a:stretch>
            <a:fillRect/>
          </a:stretch>
        </p:blipFill>
        <p:spPr>
          <a:xfrm>
            <a:off x="4576692" y="1278190"/>
            <a:ext cx="7260115" cy="4301619"/>
          </a:xfrm>
          <a:prstGeom prst="rect">
            <a:avLst/>
          </a:prstGeom>
        </p:spPr>
      </p:pic>
      <p:pic>
        <p:nvPicPr>
          <p:cNvPr id="4" name="Picture 5" descr="Text&#10;&#10;Description automatically generated">
            <a:extLst>
              <a:ext uri="{FF2B5EF4-FFF2-40B4-BE49-F238E27FC236}">
                <a16:creationId xmlns:a16="http://schemas.microsoft.com/office/drawing/2014/main" id="{04D37F3A-E45A-45A9-EF75-3A66A7DBD398}"/>
              </a:ext>
            </a:extLst>
          </p:cNvPr>
          <p:cNvPicPr>
            <a:picLocks noChangeAspect="1"/>
          </p:cNvPicPr>
          <p:nvPr/>
        </p:nvPicPr>
        <p:blipFill>
          <a:blip r:embed="rId4"/>
          <a:stretch>
            <a:fillRect/>
          </a:stretch>
        </p:blipFill>
        <p:spPr>
          <a:xfrm>
            <a:off x="300932" y="5059204"/>
            <a:ext cx="4056184" cy="1270919"/>
          </a:xfrm>
          <a:prstGeom prst="rect">
            <a:avLst/>
          </a:prstGeom>
        </p:spPr>
      </p:pic>
    </p:spTree>
    <p:extLst>
      <p:ext uri="{BB962C8B-B14F-4D97-AF65-F5344CB8AC3E}">
        <p14:creationId xmlns:p14="http://schemas.microsoft.com/office/powerpoint/2010/main" val="282992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1D4A0-A73C-F8A0-DCBF-C9CA058B3175}"/>
              </a:ext>
            </a:extLst>
          </p:cNvPr>
          <p:cNvSpPr>
            <a:spLocks noGrp="1"/>
          </p:cNvSpPr>
          <p:nvPr>
            <p:ph type="title"/>
          </p:nvPr>
        </p:nvSpPr>
        <p:spPr>
          <a:xfrm>
            <a:off x="630936" y="639520"/>
            <a:ext cx="3429000" cy="1719072"/>
          </a:xfrm>
        </p:spPr>
        <p:txBody>
          <a:bodyPr anchor="b">
            <a:normAutofit/>
          </a:bodyPr>
          <a:lstStyle/>
          <a:p>
            <a:r>
              <a:rPr lang="en-US" sz="5400">
                <a:cs typeface="Calibri Light"/>
              </a:rPr>
              <a:t>A Year Ago</a:t>
            </a:r>
          </a:p>
        </p:txBody>
      </p:sp>
      <p:sp>
        <p:nvSpPr>
          <p:cNvPr id="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10;&#10;Description automatically generated">
            <a:extLst>
              <a:ext uri="{FF2B5EF4-FFF2-40B4-BE49-F238E27FC236}">
                <a16:creationId xmlns:a16="http://schemas.microsoft.com/office/drawing/2014/main" id="{9FA614CA-34C1-2D4B-2F7C-85C4EE9A7C76}"/>
              </a:ext>
            </a:extLst>
          </p:cNvPr>
          <p:cNvPicPr>
            <a:picLocks noGrp="1" noChangeAspect="1"/>
          </p:cNvPicPr>
          <p:nvPr>
            <p:ph idx="1"/>
          </p:nvPr>
        </p:nvPicPr>
        <p:blipFill>
          <a:blip r:embed="rId2"/>
          <a:stretch>
            <a:fillRect/>
          </a:stretch>
        </p:blipFill>
        <p:spPr>
          <a:xfrm>
            <a:off x="391658" y="2998112"/>
            <a:ext cx="3758333" cy="1910484"/>
          </a:xfrm>
        </p:spPr>
      </p:pic>
      <p:pic>
        <p:nvPicPr>
          <p:cNvPr id="5" name="Picture 5" descr="Chart, line chart&#10;&#10;Description automatically generated">
            <a:extLst>
              <a:ext uri="{FF2B5EF4-FFF2-40B4-BE49-F238E27FC236}">
                <a16:creationId xmlns:a16="http://schemas.microsoft.com/office/drawing/2014/main" id="{DF38CC23-9004-3D26-E391-68A3FB5C2FA7}"/>
              </a:ext>
            </a:extLst>
          </p:cNvPr>
          <p:cNvPicPr>
            <a:picLocks noChangeAspect="1"/>
          </p:cNvPicPr>
          <p:nvPr/>
        </p:nvPicPr>
        <p:blipFill>
          <a:blip r:embed="rId3"/>
          <a:stretch>
            <a:fillRect/>
          </a:stretch>
        </p:blipFill>
        <p:spPr>
          <a:xfrm>
            <a:off x="4320663" y="1213144"/>
            <a:ext cx="7479679" cy="4431711"/>
          </a:xfrm>
          <a:prstGeom prst="rect">
            <a:avLst/>
          </a:prstGeom>
        </p:spPr>
      </p:pic>
      <p:pic>
        <p:nvPicPr>
          <p:cNvPr id="3" name="Picture 3" descr="Text&#10;&#10;Description automatically generated">
            <a:extLst>
              <a:ext uri="{FF2B5EF4-FFF2-40B4-BE49-F238E27FC236}">
                <a16:creationId xmlns:a16="http://schemas.microsoft.com/office/drawing/2014/main" id="{DBF1995D-83B3-84BB-5CD7-F5B3E44881AE}"/>
              </a:ext>
            </a:extLst>
          </p:cNvPr>
          <p:cNvPicPr>
            <a:picLocks noChangeAspect="1"/>
          </p:cNvPicPr>
          <p:nvPr/>
        </p:nvPicPr>
        <p:blipFill>
          <a:blip r:embed="rId4"/>
          <a:stretch>
            <a:fillRect/>
          </a:stretch>
        </p:blipFill>
        <p:spPr>
          <a:xfrm>
            <a:off x="391658" y="5171493"/>
            <a:ext cx="3763107" cy="1423610"/>
          </a:xfrm>
          <a:prstGeom prst="rect">
            <a:avLst/>
          </a:prstGeom>
        </p:spPr>
      </p:pic>
    </p:spTree>
    <p:extLst>
      <p:ext uri="{BB962C8B-B14F-4D97-AF65-F5344CB8AC3E}">
        <p14:creationId xmlns:p14="http://schemas.microsoft.com/office/powerpoint/2010/main" val="1035556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1">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37AE7-01D1-3CCA-5602-12BF21E7D367}"/>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4700"/>
              <a:t>Monte Carlo Simulation</a:t>
            </a:r>
            <a:endParaRPr lang="en-US" sz="4700" kern="1200">
              <a:solidFill>
                <a:schemeClr val="tx1"/>
              </a:solidFill>
              <a:latin typeface="+mj-lt"/>
              <a:ea typeface="+mj-ea"/>
              <a:cs typeface="+mj-cs"/>
            </a:endParaRPr>
          </a:p>
        </p:txBody>
      </p:sp>
      <p:pic>
        <p:nvPicPr>
          <p:cNvPr id="4" name="Picture 4" descr="Text&#10;&#10;Description automatically generated">
            <a:extLst>
              <a:ext uri="{FF2B5EF4-FFF2-40B4-BE49-F238E27FC236}">
                <a16:creationId xmlns:a16="http://schemas.microsoft.com/office/drawing/2014/main" id="{BC661CFC-2FC8-DA7D-CCC4-25CA6E762CBE}"/>
              </a:ext>
            </a:extLst>
          </p:cNvPr>
          <p:cNvPicPr>
            <a:picLocks noGrp="1" noChangeAspect="1"/>
          </p:cNvPicPr>
          <p:nvPr>
            <p:ph idx="1"/>
          </p:nvPr>
        </p:nvPicPr>
        <p:blipFill>
          <a:blip r:embed="rId2"/>
          <a:stretch>
            <a:fillRect/>
          </a:stretch>
        </p:blipFill>
        <p:spPr>
          <a:xfrm>
            <a:off x="1642922" y="1888679"/>
            <a:ext cx="4438546" cy="2901487"/>
          </a:xfrm>
          <a:prstGeom prst="rect">
            <a:avLst/>
          </a:prstGeom>
        </p:spPr>
      </p:pic>
    </p:spTree>
    <p:extLst>
      <p:ext uri="{BB962C8B-B14F-4D97-AF65-F5344CB8AC3E}">
        <p14:creationId xmlns:p14="http://schemas.microsoft.com/office/powerpoint/2010/main" val="381600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EBB1A-92BE-C01C-253F-9B5321577533}"/>
              </a:ext>
            </a:extLst>
          </p:cNvPr>
          <p:cNvSpPr>
            <a:spLocks noGrp="1"/>
          </p:cNvSpPr>
          <p:nvPr>
            <p:ph type="title"/>
          </p:nvPr>
        </p:nvSpPr>
        <p:spPr>
          <a:xfrm>
            <a:off x="5297762" y="329184"/>
            <a:ext cx="6251110" cy="1783080"/>
          </a:xfrm>
        </p:spPr>
        <p:txBody>
          <a:bodyPr anchor="b">
            <a:normAutofit/>
          </a:bodyPr>
          <a:lstStyle/>
          <a:p>
            <a:r>
              <a:rPr lang="en-US" sz="5400"/>
              <a:t>Conclusion</a:t>
            </a:r>
          </a:p>
        </p:txBody>
      </p:sp>
      <p:pic>
        <p:nvPicPr>
          <p:cNvPr id="14" name="Picture 13" descr="Graph on document with pen">
            <a:extLst>
              <a:ext uri="{FF2B5EF4-FFF2-40B4-BE49-F238E27FC236}">
                <a16:creationId xmlns:a16="http://schemas.microsoft.com/office/drawing/2014/main" id="{E5BE1C9D-21D1-5E60-7338-0D2F8B9E1C5F}"/>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BD0100-0BAA-0AFC-8587-50383995FB1B}"/>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a:hlinkClick r:id="rId3"/>
              </a:rPr>
              <a:t>Explaining the Numbers</a:t>
            </a:r>
            <a:endParaRPr lang="en-US" sz="2200"/>
          </a:p>
          <a:p>
            <a:r>
              <a:rPr lang="en-US" sz="2200"/>
              <a:t>Investors with a high-risk tolerance may want to consider allocating a larger percentage of their portfolio or even going all in on TQQQ</a:t>
            </a:r>
            <a:endParaRPr lang="en-US" sz="2200">
              <a:cs typeface="Calibri"/>
            </a:endParaRPr>
          </a:p>
          <a:p>
            <a:r>
              <a:rPr lang="en-US" sz="2200"/>
              <a:t>Moderate risk tolerant investors may consider a balanced approach that combines exposure to TQQQ and traditional ETFs</a:t>
            </a:r>
            <a:endParaRPr lang="en-US" sz="2200">
              <a:cs typeface="Calibri" panose="020F0502020204030204"/>
            </a:endParaRPr>
          </a:p>
          <a:p>
            <a:r>
              <a:rPr lang="en-US" sz="2200"/>
              <a:t>Investors who are risk-averse may prefer to stick to traditional ETFs</a:t>
            </a:r>
            <a:endParaRPr lang="en-US" sz="2200">
              <a:cs typeface="Calibri" panose="020F0502020204030204"/>
            </a:endParaRPr>
          </a:p>
        </p:txBody>
      </p:sp>
    </p:spTree>
    <p:extLst>
      <p:ext uri="{BB962C8B-B14F-4D97-AF65-F5344CB8AC3E}">
        <p14:creationId xmlns:p14="http://schemas.microsoft.com/office/powerpoint/2010/main" val="1313311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EA0FD-076E-BD0C-55E3-2469D747415A}"/>
              </a:ext>
            </a:extLst>
          </p:cNvPr>
          <p:cNvSpPr>
            <a:spLocks noGrp="1"/>
          </p:cNvSpPr>
          <p:nvPr>
            <p:ph type="title"/>
          </p:nvPr>
        </p:nvSpPr>
        <p:spPr>
          <a:xfrm>
            <a:off x="6282188" y="959536"/>
            <a:ext cx="5334930" cy="3004145"/>
          </a:xfrm>
        </p:spPr>
        <p:txBody>
          <a:bodyPr vert="horz" lIns="91440" tIns="45720" rIns="91440" bIns="45720" rtlCol="0" anchor="b">
            <a:normAutofit/>
          </a:bodyPr>
          <a:lstStyle/>
          <a:p>
            <a:pPr algn="ctr"/>
            <a:r>
              <a:rPr lang="en-US" sz="8000"/>
              <a:t>Questions?</a:t>
            </a:r>
          </a:p>
        </p:txBody>
      </p:sp>
      <p:sp>
        <p:nvSpPr>
          <p:cNvPr id="25" name="Freeform: Shape 2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Magnifying glass on clear background">
            <a:extLst>
              <a:ext uri="{FF2B5EF4-FFF2-40B4-BE49-F238E27FC236}">
                <a16:creationId xmlns:a16="http://schemas.microsoft.com/office/drawing/2014/main" id="{74DC891E-216A-0329-30D5-1553AFC10F2A}"/>
              </a:ext>
            </a:extLst>
          </p:cNvPr>
          <p:cNvPicPr>
            <a:picLocks noChangeAspect="1"/>
          </p:cNvPicPr>
          <p:nvPr/>
        </p:nvPicPr>
        <p:blipFill rotWithShape="1">
          <a:blip r:embed="rId2"/>
          <a:srcRect l="29237" r="4012"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5" name="Freeform: Shape 3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1703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abstract financial digital analysis">
            <a:extLst>
              <a:ext uri="{FF2B5EF4-FFF2-40B4-BE49-F238E27FC236}">
                <a16:creationId xmlns:a16="http://schemas.microsoft.com/office/drawing/2014/main" id="{0B74EDA7-D736-10A0-13E9-4D43CD3EFCA2}"/>
              </a:ext>
            </a:extLst>
          </p:cNvPr>
          <p:cNvPicPr>
            <a:picLocks noChangeAspect="1"/>
          </p:cNvPicPr>
          <p:nvPr/>
        </p:nvPicPr>
        <p:blipFill rotWithShape="1">
          <a:blip r:embed="rId3">
            <a:alphaModFix amt="35000"/>
          </a:blip>
          <a:srcRect l="1333"/>
          <a:stretch/>
        </p:blipFill>
        <p:spPr>
          <a:xfrm>
            <a:off x="1" y="1"/>
            <a:ext cx="12192000" cy="6857999"/>
          </a:xfrm>
          <a:prstGeom prst="rect">
            <a:avLst/>
          </a:prstGeom>
        </p:spPr>
      </p:pic>
      <p:sp>
        <p:nvSpPr>
          <p:cNvPr id="2" name="Title 1">
            <a:extLst>
              <a:ext uri="{FF2B5EF4-FFF2-40B4-BE49-F238E27FC236}">
                <a16:creationId xmlns:a16="http://schemas.microsoft.com/office/drawing/2014/main" id="{AF290E47-2715-2E45-34F6-7512159D54DA}"/>
              </a:ext>
            </a:extLst>
          </p:cNvPr>
          <p:cNvSpPr>
            <a:spLocks noGrp="1"/>
          </p:cNvSpPr>
          <p:nvPr>
            <p:ph type="title"/>
          </p:nvPr>
        </p:nvSpPr>
        <p:spPr>
          <a:xfrm>
            <a:off x="838199" y="1065862"/>
            <a:ext cx="6052955" cy="4726276"/>
          </a:xfrm>
        </p:spPr>
        <p:txBody>
          <a:bodyPr>
            <a:normAutofit fontScale="90000"/>
          </a:bodyPr>
          <a:lstStyle/>
          <a:p>
            <a:pPr algn="r"/>
            <a:r>
              <a:rPr lang="en-US" sz="5000" b="1" u="sng">
                <a:ln w="22225">
                  <a:solidFill>
                    <a:srgbClr val="FFFFFF"/>
                  </a:solidFill>
                </a:ln>
                <a:noFill/>
                <a:latin typeface="Calibri Light"/>
                <a:cs typeface="Arial"/>
              </a:rPr>
              <a:t>Central Question</a:t>
            </a:r>
            <a:r>
              <a:rPr lang="en-US" sz="5000" u="sng">
                <a:ln w="22225">
                  <a:solidFill>
                    <a:srgbClr val="FFFFFF"/>
                  </a:solidFill>
                </a:ln>
                <a:noFill/>
                <a:latin typeface="Calibri Light"/>
                <a:cs typeface="Arial"/>
              </a:rPr>
              <a:t>:</a:t>
            </a:r>
            <a:br>
              <a:rPr lang="en-US" sz="5000" u="sng">
                <a:ln w="22225">
                  <a:solidFill>
                    <a:srgbClr val="FFFFFF"/>
                  </a:solidFill>
                </a:ln>
                <a:noFill/>
                <a:latin typeface="Calibri Light"/>
                <a:cs typeface="Arial"/>
              </a:rPr>
            </a:br>
            <a:r>
              <a:rPr lang="en-US" sz="5000">
                <a:ln w="22225">
                  <a:solidFill>
                    <a:srgbClr val="FFFFFF"/>
                  </a:solidFill>
                </a:ln>
                <a:noFill/>
                <a:latin typeface="Calibri Light"/>
                <a:cs typeface="Arial"/>
              </a:rPr>
              <a:t> </a:t>
            </a:r>
            <a:r>
              <a:rPr lang="en-US" sz="5000">
                <a:ln w="22225">
                  <a:solidFill>
                    <a:srgbClr val="FFFFFF"/>
                  </a:solidFill>
                </a:ln>
                <a:noFill/>
                <a:ea typeface="+mj-lt"/>
                <a:cs typeface="Arial"/>
              </a:rPr>
              <a:t>Is it possible to accumulate wealth over long term periods by holding leveraged ETFs like TQQQ?</a:t>
            </a:r>
            <a:endParaRPr lang="en-US" sz="5000">
              <a:ln w="22225">
                <a:solidFill>
                  <a:srgbClr val="FFFFFF"/>
                </a:solidFill>
              </a:ln>
              <a:noFill/>
              <a:latin typeface="Calibri Light"/>
              <a:ea typeface="Calibri Light"/>
              <a:cs typeface="Arial"/>
            </a:endParaRPr>
          </a:p>
        </p:txBody>
      </p:sp>
      <p:cxnSp>
        <p:nvCxnSpPr>
          <p:cNvPr id="20" name="Straight Connector 1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E29BCB-78A0-E9A3-8D7E-75ABE6A19A1A}"/>
              </a:ext>
            </a:extLst>
          </p:cNvPr>
          <p:cNvSpPr>
            <a:spLocks noGrp="1"/>
          </p:cNvSpPr>
          <p:nvPr>
            <p:ph idx="1"/>
          </p:nvPr>
        </p:nvSpPr>
        <p:spPr>
          <a:xfrm>
            <a:off x="7534641" y="1065862"/>
            <a:ext cx="3860002" cy="4726276"/>
          </a:xfrm>
        </p:spPr>
        <p:txBody>
          <a:bodyPr vert="horz" lIns="91440" tIns="45720" rIns="91440" bIns="45720" rtlCol="0" anchor="ctr">
            <a:normAutofit/>
          </a:bodyPr>
          <a:lstStyle/>
          <a:p>
            <a:endParaRPr lang="en-US" sz="2000">
              <a:solidFill>
                <a:srgbClr val="FFFFFF"/>
              </a:solidFill>
              <a:ea typeface="+mn-lt"/>
              <a:cs typeface="+mn-lt"/>
            </a:endParaRPr>
          </a:p>
          <a:p>
            <a:endParaRPr lang="en-US" sz="2000">
              <a:solidFill>
                <a:srgbClr val="FFFFFF"/>
              </a:solidFill>
              <a:ea typeface="Calibri"/>
              <a:cs typeface="Calibri"/>
            </a:endParaRPr>
          </a:p>
        </p:txBody>
      </p:sp>
    </p:spTree>
    <p:extLst>
      <p:ext uri="{BB962C8B-B14F-4D97-AF65-F5344CB8AC3E}">
        <p14:creationId xmlns:p14="http://schemas.microsoft.com/office/powerpoint/2010/main" val="41155472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n abstract blue pattern with numbers">
            <a:extLst>
              <a:ext uri="{FF2B5EF4-FFF2-40B4-BE49-F238E27FC236}">
                <a16:creationId xmlns:a16="http://schemas.microsoft.com/office/drawing/2014/main" id="{E2CF4C01-727E-3F2F-CA88-1CD41D1BF551}"/>
              </a:ext>
            </a:extLst>
          </p:cNvPr>
          <p:cNvPicPr>
            <a:picLocks noChangeAspect="1"/>
          </p:cNvPicPr>
          <p:nvPr/>
        </p:nvPicPr>
        <p:blipFill rotWithShape="1">
          <a:blip r:embed="rId2"/>
          <a:srcRect t="8666" r="13812" b="419"/>
          <a:stretch/>
        </p:blipFill>
        <p:spPr>
          <a:xfrm>
            <a:off x="3523488" y="10"/>
            <a:ext cx="8668512" cy="6857990"/>
          </a:xfrm>
          <a:prstGeom prst="rect">
            <a:avLst/>
          </a:prstGeom>
        </p:spPr>
      </p:pic>
      <p:sp>
        <p:nvSpPr>
          <p:cNvPr id="17"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F5B31-180B-78F7-4D0D-0CAA77EDF6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Necessary  </a:t>
            </a:r>
            <a:br>
              <a:rPr lang="en-US" sz="4800"/>
            </a:br>
            <a:r>
              <a:rPr lang="en-US" sz="4800"/>
              <a:t>Background Information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5109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Magnifying glass showing decling performance">
            <a:extLst>
              <a:ext uri="{FF2B5EF4-FFF2-40B4-BE49-F238E27FC236}">
                <a16:creationId xmlns:a16="http://schemas.microsoft.com/office/drawing/2014/main" id="{3C28890F-DFE7-C6B1-362A-C9F2D510180C}"/>
              </a:ext>
            </a:extLst>
          </p:cNvPr>
          <p:cNvPicPr>
            <a:picLocks noChangeAspect="1"/>
          </p:cNvPicPr>
          <p:nvPr/>
        </p:nvPicPr>
        <p:blipFill rotWithShape="1">
          <a:blip r:embed="rId3">
            <a:alphaModFix amt="50000"/>
          </a:blip>
          <a:srcRect t="7046" r="-1" b="8663"/>
          <a:stretch/>
        </p:blipFill>
        <p:spPr>
          <a:xfrm>
            <a:off x="20" y="10"/>
            <a:ext cx="12188930" cy="6857990"/>
          </a:xfrm>
          <a:prstGeom prst="rect">
            <a:avLst/>
          </a:prstGeom>
        </p:spPr>
      </p:pic>
      <p:sp>
        <p:nvSpPr>
          <p:cNvPr id="2" name="Title 1">
            <a:extLst>
              <a:ext uri="{FF2B5EF4-FFF2-40B4-BE49-F238E27FC236}">
                <a16:creationId xmlns:a16="http://schemas.microsoft.com/office/drawing/2014/main" id="{A1D901F3-85D2-8A0E-871C-20933C538B2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What Is Back testing?</a:t>
            </a:r>
          </a:p>
        </p:txBody>
      </p:sp>
      <p:sp>
        <p:nvSpPr>
          <p:cNvPr id="3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3718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901F3-85D2-8A0E-871C-20933C538B29}"/>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Understanding</a:t>
            </a:r>
            <a:br>
              <a:rPr lang="en-US"/>
            </a:br>
            <a:r>
              <a:rPr lang="en-US"/>
              <a:t>ETF’s</a:t>
            </a:r>
            <a:endParaRPr lang="en-US" kern="1200">
              <a:latin typeface="+mj-lt"/>
              <a:ea typeface="+mj-ea"/>
              <a:cs typeface="+mj-cs"/>
            </a:endParaRPr>
          </a:p>
        </p:txBody>
      </p:sp>
      <p:sp>
        <p:nvSpPr>
          <p:cNvPr id="3" name="Content Placeholder 2">
            <a:extLst>
              <a:ext uri="{FF2B5EF4-FFF2-40B4-BE49-F238E27FC236}">
                <a16:creationId xmlns:a16="http://schemas.microsoft.com/office/drawing/2014/main" id="{61FA79FC-F7F8-369F-F3C8-2473BBB9F9DC}"/>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a:ea typeface="+mn-lt"/>
                <a:cs typeface="+mn-lt"/>
              </a:rPr>
              <a:t>ETF stands for "exchange-traded fund" and is a type of investment fund that holds a basket of underlying assets such as stocks, bonds, and/or commodities</a:t>
            </a:r>
            <a:endParaRPr lang="en-US" sz="2000">
              <a:cs typeface="Calibri"/>
            </a:endParaRPr>
          </a:p>
          <a:p>
            <a:r>
              <a:rPr lang="en-US" sz="2000">
                <a:ea typeface="+mn-lt"/>
                <a:cs typeface="+mn-lt"/>
              </a:rPr>
              <a:t>Enable easy exposure to sectors, regions, or asset classes, which generally help diversify their portfolios and mitigate risks</a:t>
            </a:r>
            <a:endParaRPr lang="en-US" sz="2000">
              <a:cs typeface="Calibri"/>
            </a:endParaRPr>
          </a:p>
          <a:p>
            <a:r>
              <a:rPr lang="en-US" sz="2000">
                <a:ea typeface="+mn-lt"/>
                <a:cs typeface="+mn-lt"/>
              </a:rPr>
              <a:t>The most popular ETFs, such as those tracking the S&amp;P 500 or Nasdaq 100, have a long track record of providing strong returns of ~10% annually.</a:t>
            </a:r>
          </a:p>
        </p:txBody>
      </p:sp>
      <p:pic>
        <p:nvPicPr>
          <p:cNvPr id="25" name="Picture 22" descr="Stock exchange numbers">
            <a:extLst>
              <a:ext uri="{FF2B5EF4-FFF2-40B4-BE49-F238E27FC236}">
                <a16:creationId xmlns:a16="http://schemas.microsoft.com/office/drawing/2014/main" id="{CF281DCC-9435-D3F9-8A2E-A0370EB5D867}"/>
              </a:ext>
            </a:extLst>
          </p:cNvPr>
          <p:cNvPicPr>
            <a:picLocks noChangeAspect="1"/>
          </p:cNvPicPr>
          <p:nvPr/>
        </p:nvPicPr>
        <p:blipFill rotWithShape="1">
          <a:blip r:embed="rId3"/>
          <a:srcRect l="20112" r="2185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1211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3EAF38DC-B069-4F74-89ED-92C7579C3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2" descr="Stock numbers on a digital display">
            <a:extLst>
              <a:ext uri="{FF2B5EF4-FFF2-40B4-BE49-F238E27FC236}">
                <a16:creationId xmlns:a16="http://schemas.microsoft.com/office/drawing/2014/main" id="{4AE6B87F-FCA2-57EB-574C-D7FBCDD96FD6}"/>
              </a:ext>
            </a:extLst>
          </p:cNvPr>
          <p:cNvPicPr>
            <a:picLocks noChangeAspect="1"/>
          </p:cNvPicPr>
          <p:nvPr/>
        </p:nvPicPr>
        <p:blipFill rotWithShape="1">
          <a:blip r:embed="rId3"/>
          <a:srcRect l="31935" r="5880" b="2"/>
          <a:stretch/>
        </p:blipFill>
        <p:spPr>
          <a:xfrm>
            <a:off x="4883023"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50" name="Freeform: Shape 2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3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D901F3-85D2-8A0E-871C-20933C538B29}"/>
              </a:ext>
            </a:extLst>
          </p:cNvPr>
          <p:cNvSpPr>
            <a:spLocks noGrp="1"/>
          </p:cNvSpPr>
          <p:nvPr>
            <p:ph type="title"/>
          </p:nvPr>
        </p:nvSpPr>
        <p:spPr>
          <a:xfrm>
            <a:off x="374904" y="856488"/>
            <a:ext cx="4992624" cy="1173761"/>
          </a:xfrm>
        </p:spPr>
        <p:txBody>
          <a:bodyPr vert="horz" lIns="91440" tIns="45720" rIns="91440" bIns="45720" rtlCol="0" anchor="b">
            <a:normAutofit/>
          </a:bodyPr>
          <a:lstStyle/>
          <a:p>
            <a:r>
              <a:rPr lang="en-US" sz="3400" kern="1200">
                <a:latin typeface="+mj-lt"/>
                <a:ea typeface="+mj-ea"/>
                <a:cs typeface="+mj-cs"/>
              </a:rPr>
              <a:t>S&amp;P 500 ETF Trust ($SPY)</a:t>
            </a:r>
          </a:p>
        </p:txBody>
      </p:sp>
      <p:sp>
        <p:nvSpPr>
          <p:cNvPr id="52" name="Rectangle 32">
            <a:extLst>
              <a:ext uri="{FF2B5EF4-FFF2-40B4-BE49-F238E27FC236}">
                <a16:creationId xmlns:a16="http://schemas.microsoft.com/office/drawing/2014/main" id="{7A0CBFF4-EA32-4FE2-BA6B-8F3A6E6ED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253806"/>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3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1FA79FC-F7F8-369F-F3C8-2473BBB9F9DC}"/>
              </a:ext>
            </a:extLst>
          </p:cNvPr>
          <p:cNvSpPr>
            <a:spLocks noGrp="1"/>
          </p:cNvSpPr>
          <p:nvPr>
            <p:ph idx="1"/>
          </p:nvPr>
        </p:nvSpPr>
        <p:spPr>
          <a:xfrm>
            <a:off x="374904" y="2522949"/>
            <a:ext cx="5065776" cy="3402363"/>
          </a:xfrm>
        </p:spPr>
        <p:txBody>
          <a:bodyPr vert="horz" lIns="91440" tIns="45720" rIns="91440" bIns="45720" rtlCol="0" anchor="t">
            <a:normAutofit/>
          </a:bodyPr>
          <a:lstStyle/>
          <a:p>
            <a:pPr marL="342900" indent="-342900"/>
            <a:r>
              <a:rPr lang="en-US" sz="2000">
                <a:ea typeface="+mn-lt"/>
                <a:cs typeface="+mn-lt"/>
              </a:rPr>
              <a:t>SPY tracks the performance of the S&amp;P 500 index, which includes 500 large cap U.S. companies across multiple sectors.</a:t>
            </a:r>
          </a:p>
          <a:p>
            <a:pPr marL="342900" indent="-342900"/>
            <a:r>
              <a:rPr lang="en-US" sz="2000">
                <a:ea typeface="+mn-lt"/>
                <a:cs typeface="+mn-lt"/>
              </a:rPr>
              <a:t>This fund is the largest and oldest ETF in the world, a clear indicator of strong performance.</a:t>
            </a:r>
            <a:endParaRPr lang="en-US" sz="2000"/>
          </a:p>
          <a:p>
            <a:pPr marL="342900" indent="-342900"/>
            <a:r>
              <a:rPr lang="en-US" sz="2000">
                <a:ea typeface="+mn-lt"/>
                <a:cs typeface="+mn-lt"/>
              </a:rPr>
              <a:t>SPY has a long-term average annual return of approximately 10%, making it a popular choice for investors seeking exposure to the broader U.S. equity market.</a:t>
            </a:r>
            <a:endParaRPr lang="en-US" sz="2000">
              <a:ea typeface="Calibri"/>
              <a:cs typeface="Calibri"/>
            </a:endParaRPr>
          </a:p>
        </p:txBody>
      </p:sp>
    </p:spTree>
    <p:extLst>
      <p:ext uri="{BB962C8B-B14F-4D97-AF65-F5344CB8AC3E}">
        <p14:creationId xmlns:p14="http://schemas.microsoft.com/office/powerpoint/2010/main" val="206615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Multi-coloured graphs and numbers">
            <a:extLst>
              <a:ext uri="{FF2B5EF4-FFF2-40B4-BE49-F238E27FC236}">
                <a16:creationId xmlns:a16="http://schemas.microsoft.com/office/drawing/2014/main" id="{B753729D-5067-E41A-DB84-B34C4780368A}"/>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36" name="Rectangle 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901F3-85D2-8A0E-871C-20933C538B29}"/>
              </a:ext>
            </a:extLst>
          </p:cNvPr>
          <p:cNvSpPr>
            <a:spLocks noGrp="1"/>
          </p:cNvSpPr>
          <p:nvPr>
            <p:ph type="title"/>
          </p:nvPr>
        </p:nvSpPr>
        <p:spPr>
          <a:xfrm>
            <a:off x="838200" y="365125"/>
            <a:ext cx="3822189" cy="1899912"/>
          </a:xfrm>
        </p:spPr>
        <p:txBody>
          <a:bodyPr vert="horz" lIns="91440" tIns="45720" rIns="91440" bIns="45720" rtlCol="0">
            <a:normAutofit/>
          </a:bodyPr>
          <a:lstStyle/>
          <a:p>
            <a:r>
              <a:rPr lang="en-US" sz="4000" kern="1200">
                <a:latin typeface="+mj-lt"/>
                <a:cs typeface="Calibri Light"/>
              </a:rPr>
              <a:t>ProShares UltraPro QQQ ETF ($TQQQ)</a:t>
            </a:r>
          </a:p>
        </p:txBody>
      </p:sp>
      <p:sp>
        <p:nvSpPr>
          <p:cNvPr id="3" name="Content Placeholder 2">
            <a:extLst>
              <a:ext uri="{FF2B5EF4-FFF2-40B4-BE49-F238E27FC236}">
                <a16:creationId xmlns:a16="http://schemas.microsoft.com/office/drawing/2014/main" id="{61FA79FC-F7F8-369F-F3C8-2473BBB9F9DC}"/>
              </a:ext>
            </a:extLst>
          </p:cNvPr>
          <p:cNvSpPr>
            <a:spLocks noGrp="1"/>
          </p:cNvSpPr>
          <p:nvPr>
            <p:ph idx="1"/>
          </p:nvPr>
        </p:nvSpPr>
        <p:spPr>
          <a:xfrm>
            <a:off x="838200" y="2434201"/>
            <a:ext cx="3822189" cy="3742762"/>
          </a:xfrm>
        </p:spPr>
        <p:txBody>
          <a:bodyPr vert="horz" lIns="91440" tIns="45720" rIns="91440" bIns="45720" rtlCol="0">
            <a:normAutofit/>
          </a:bodyPr>
          <a:lstStyle/>
          <a:p>
            <a:pPr marL="342900" indent="-342900"/>
            <a:r>
              <a:rPr lang="en-US" sz="1900">
                <a:ea typeface="Calibri"/>
                <a:cs typeface="Calibri"/>
              </a:rPr>
              <a:t>TQQQ is an exchange-traded fund that seeks to provide </a:t>
            </a:r>
            <a:r>
              <a:rPr lang="en-US" sz="1900" b="1">
                <a:ea typeface="Calibri"/>
                <a:cs typeface="Calibri"/>
              </a:rPr>
              <a:t>triple the daily returns </a:t>
            </a:r>
            <a:r>
              <a:rPr lang="en-US" sz="1900">
                <a:ea typeface="Calibri"/>
                <a:cs typeface="Calibri"/>
              </a:rPr>
              <a:t>of the Nasdaq-100 index($QQQ)</a:t>
            </a:r>
          </a:p>
          <a:p>
            <a:pPr marL="342900" indent="-342900"/>
            <a:r>
              <a:rPr lang="en-US" sz="1900">
                <a:ea typeface="Calibri"/>
                <a:cs typeface="Calibri"/>
              </a:rPr>
              <a:t>Powerful tool for investors seeking to magnify their market exposure</a:t>
            </a:r>
          </a:p>
          <a:p>
            <a:pPr marL="342900" indent="-342900"/>
            <a:r>
              <a:rPr lang="en-US" sz="1900">
                <a:ea typeface="Calibri"/>
                <a:cs typeface="Calibri"/>
              </a:rPr>
              <a:t>Commonly used for swing trading due to greater risks, including higher volatility, higher costs, and the potential for significant losses</a:t>
            </a:r>
          </a:p>
        </p:txBody>
      </p:sp>
    </p:spTree>
    <p:extLst>
      <p:ext uri="{BB962C8B-B14F-4D97-AF65-F5344CB8AC3E}">
        <p14:creationId xmlns:p14="http://schemas.microsoft.com/office/powerpoint/2010/main" val="90555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 name="Rectangle 205">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8" name="Freeform: Shape 207">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0" name="Freeform: Shape 209">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C09D20-A67C-E9B6-9A39-E672B0212279}"/>
              </a:ext>
            </a:extLst>
          </p:cNvPr>
          <p:cNvSpPr>
            <a:spLocks noGrp="1"/>
          </p:cNvSpPr>
          <p:nvPr>
            <p:ph type="title"/>
          </p:nvPr>
        </p:nvSpPr>
        <p:spPr>
          <a:xfrm>
            <a:off x="438913" y="859536"/>
            <a:ext cx="4832802" cy="1170432"/>
          </a:xfrm>
        </p:spPr>
        <p:txBody>
          <a:bodyPr anchor="b">
            <a:normAutofit/>
          </a:bodyPr>
          <a:lstStyle/>
          <a:p>
            <a:r>
              <a:rPr lang="en-US">
                <a:ea typeface="Calibri Light"/>
                <a:cs typeface="Calibri Light"/>
              </a:rPr>
              <a:t>Explaining Decay</a:t>
            </a:r>
            <a:endParaRPr lang="en-US">
              <a:cs typeface="Calibri Light"/>
            </a:endParaRPr>
          </a:p>
        </p:txBody>
      </p:sp>
      <p:sp>
        <p:nvSpPr>
          <p:cNvPr id="212" name="Rectangle 211">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4" name="Rectangle 21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30">
            <a:extLst>
              <a:ext uri="{FF2B5EF4-FFF2-40B4-BE49-F238E27FC236}">
                <a16:creationId xmlns:a16="http://schemas.microsoft.com/office/drawing/2014/main" id="{C67C7AAF-0AC6-61B1-B9C9-686DFCE371CB}"/>
              </a:ext>
            </a:extLst>
          </p:cNvPr>
          <p:cNvSpPr>
            <a:spLocks noGrp="1"/>
          </p:cNvSpPr>
          <p:nvPr>
            <p:ph idx="1"/>
          </p:nvPr>
        </p:nvSpPr>
        <p:spPr>
          <a:xfrm>
            <a:off x="438912" y="2512611"/>
            <a:ext cx="4832803" cy="3664351"/>
          </a:xfrm>
        </p:spPr>
        <p:txBody>
          <a:bodyPr vert="horz" lIns="91440" tIns="45720" rIns="91440" bIns="45720" rtlCol="0" anchor="t">
            <a:normAutofit/>
          </a:bodyPr>
          <a:lstStyle/>
          <a:p>
            <a:r>
              <a:rPr lang="en-US" sz="2400">
                <a:ea typeface="Calibri"/>
                <a:cs typeface="Calibri"/>
              </a:rPr>
              <a:t>Decay is the tendency of leveraged ETFs like TQQQ to diverge from their underlying index over time due to compounding effects</a:t>
            </a:r>
          </a:p>
          <a:p>
            <a:r>
              <a:rPr lang="en-US" sz="2400">
                <a:ea typeface="Calibri"/>
                <a:cs typeface="Calibri"/>
              </a:rPr>
              <a:t>Decay is more pronounced in periods of high volatility and can lead to lower total returns compared to the underlying index</a:t>
            </a:r>
          </a:p>
        </p:txBody>
      </p:sp>
      <p:pic>
        <p:nvPicPr>
          <p:cNvPr id="7" name="Picture 7" descr="Table&#10;&#10;Description automatically generated">
            <a:extLst>
              <a:ext uri="{FF2B5EF4-FFF2-40B4-BE49-F238E27FC236}">
                <a16:creationId xmlns:a16="http://schemas.microsoft.com/office/drawing/2014/main" id="{B5E17A6A-21FE-8232-468E-9F6E0509314A}"/>
              </a:ext>
            </a:extLst>
          </p:cNvPr>
          <p:cNvPicPr>
            <a:picLocks noChangeAspect="1"/>
          </p:cNvPicPr>
          <p:nvPr/>
        </p:nvPicPr>
        <p:blipFill>
          <a:blip r:embed="rId3"/>
          <a:stretch>
            <a:fillRect/>
          </a:stretch>
        </p:blipFill>
        <p:spPr>
          <a:xfrm>
            <a:off x="6289701" y="1637056"/>
            <a:ext cx="5708598" cy="1270163"/>
          </a:xfrm>
          <a:prstGeom prst="rect">
            <a:avLst/>
          </a:prstGeom>
        </p:spPr>
      </p:pic>
      <p:pic>
        <p:nvPicPr>
          <p:cNvPr id="8" name="Picture 8" descr="Table&#10;&#10;Description automatically generated">
            <a:extLst>
              <a:ext uri="{FF2B5EF4-FFF2-40B4-BE49-F238E27FC236}">
                <a16:creationId xmlns:a16="http://schemas.microsoft.com/office/drawing/2014/main" id="{DFB59FB0-AA5E-146D-B48A-C6FCBEA879C3}"/>
              </a:ext>
            </a:extLst>
          </p:cNvPr>
          <p:cNvPicPr>
            <a:picLocks noChangeAspect="1"/>
          </p:cNvPicPr>
          <p:nvPr/>
        </p:nvPicPr>
        <p:blipFill>
          <a:blip r:embed="rId4"/>
          <a:stretch>
            <a:fillRect/>
          </a:stretch>
        </p:blipFill>
        <p:spPr>
          <a:xfrm>
            <a:off x="6289701" y="3950782"/>
            <a:ext cx="5708598" cy="1227348"/>
          </a:xfrm>
          <a:prstGeom prst="rect">
            <a:avLst/>
          </a:prstGeom>
        </p:spPr>
      </p:pic>
    </p:spTree>
    <p:extLst>
      <p:ext uri="{BB962C8B-B14F-4D97-AF65-F5344CB8AC3E}">
        <p14:creationId xmlns:p14="http://schemas.microsoft.com/office/powerpoint/2010/main" val="223785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5389-D339-D830-0A1D-0ACFE060499C}"/>
              </a:ext>
            </a:extLst>
          </p:cNvPr>
          <p:cNvSpPr>
            <a:spLocks noGrp="1"/>
          </p:cNvSpPr>
          <p:nvPr>
            <p:ph type="title"/>
          </p:nvPr>
        </p:nvSpPr>
        <p:spPr>
          <a:xfrm>
            <a:off x="481013" y="3752849"/>
            <a:ext cx="3290887" cy="2452687"/>
          </a:xfrm>
        </p:spPr>
        <p:txBody>
          <a:bodyPr anchor="ctr">
            <a:normAutofit/>
          </a:bodyPr>
          <a:lstStyle/>
          <a:p>
            <a:r>
              <a:rPr lang="en-US" sz="3600">
                <a:ea typeface="Calibri Light"/>
                <a:cs typeface="Calibri Light"/>
              </a:rPr>
              <a:t>Theory Of Our Analysis</a:t>
            </a:r>
            <a:endParaRPr lang="en-US" sz="3600"/>
          </a:p>
        </p:txBody>
      </p:sp>
      <p:pic>
        <p:nvPicPr>
          <p:cNvPr id="5" name="Picture 4" descr="Graph">
            <a:extLst>
              <a:ext uri="{FF2B5EF4-FFF2-40B4-BE49-F238E27FC236}">
                <a16:creationId xmlns:a16="http://schemas.microsoft.com/office/drawing/2014/main" id="{7F8B7E78-E158-8AC7-D763-C3F81D79FD64}"/>
              </a:ext>
            </a:extLst>
          </p:cNvPr>
          <p:cNvPicPr>
            <a:picLocks noChangeAspect="1"/>
          </p:cNvPicPr>
          <p:nvPr/>
        </p:nvPicPr>
        <p:blipFill rotWithShape="1">
          <a:blip r:embed="rId2"/>
          <a:srcRect t="25652" b="2565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C8EB2F2-DC6C-D6EA-78BB-054261680365}"/>
              </a:ext>
            </a:extLst>
          </p:cNvPr>
          <p:cNvSpPr>
            <a:spLocks noGrp="1"/>
          </p:cNvSpPr>
          <p:nvPr>
            <p:ph idx="1"/>
          </p:nvPr>
        </p:nvSpPr>
        <p:spPr>
          <a:xfrm>
            <a:off x="4223982" y="3752850"/>
            <a:ext cx="7485413" cy="2452687"/>
          </a:xfrm>
        </p:spPr>
        <p:txBody>
          <a:bodyPr anchor="ctr">
            <a:normAutofit/>
          </a:bodyPr>
          <a:lstStyle/>
          <a:p>
            <a:r>
              <a:rPr lang="en-US" sz="1800">
                <a:ea typeface="+mn-lt"/>
                <a:cs typeface="+mn-lt"/>
              </a:rPr>
              <a:t>Considering that the average annual stock market return is approximately 10% annually, one could reasonably contemplate utilizing leverage to target a 3x return(30%). However, it's essential to acknowledge the potential risks involved and weigh them against the potential rewards before deciding to pursue such a strategy.</a:t>
            </a:r>
          </a:p>
          <a:p>
            <a:r>
              <a:rPr lang="en-US" sz="1800">
                <a:ea typeface="Calibri"/>
                <a:cs typeface="Calibri"/>
              </a:rPr>
              <a:t>Can we achieve these high rates of return while mitigating the associated risks through portfolio diversification and constant rebalancing?</a:t>
            </a:r>
            <a:endParaRPr lang="en-US" sz="1800"/>
          </a:p>
        </p:txBody>
      </p:sp>
    </p:spTree>
    <p:extLst>
      <p:ext uri="{BB962C8B-B14F-4D97-AF65-F5344CB8AC3E}">
        <p14:creationId xmlns:p14="http://schemas.microsoft.com/office/powerpoint/2010/main" val="24254574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F85075F66DCF49893A1DE86A41D1FC" ma:contentTypeVersion="8" ma:contentTypeDescription="Create a new document." ma:contentTypeScope="" ma:versionID="0553dfe2c88af3fb59614b02d5dc721f">
  <xsd:schema xmlns:xsd="http://www.w3.org/2001/XMLSchema" xmlns:xs="http://www.w3.org/2001/XMLSchema" xmlns:p="http://schemas.microsoft.com/office/2006/metadata/properties" xmlns:ns2="44d2d1a0-e55d-461f-a9c2-c4b4da411207" xmlns:ns3="2b41ca79-40d6-4c76-998c-9c4988c3c000" targetNamespace="http://schemas.microsoft.com/office/2006/metadata/properties" ma:root="true" ma:fieldsID="1edc0ce237a3321f323f64c0c277b368" ns2:_="" ns3:_="">
    <xsd:import namespace="44d2d1a0-e55d-461f-a9c2-c4b4da411207"/>
    <xsd:import namespace="2b41ca79-40d6-4c76-998c-9c4988c3c00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2d1a0-e55d-461f-a9c2-c4b4da4112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d03f021-7260-47c4-a966-efcc8f4531e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41ca79-40d6-4c76-998c-9c4988c3c00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283c7ec-d136-4708-bcb8-9dfc7ec4157e}" ma:internalName="TaxCatchAll" ma:showField="CatchAllData" ma:web="2b41ca79-40d6-4c76-998c-9c4988c3c0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4d2d1a0-e55d-461f-a9c2-c4b4da411207">
      <Terms xmlns="http://schemas.microsoft.com/office/infopath/2007/PartnerControls"/>
    </lcf76f155ced4ddcb4097134ff3c332f>
    <TaxCatchAll xmlns="2b41ca79-40d6-4c76-998c-9c4988c3c000" xsi:nil="true"/>
  </documentManagement>
</p:properties>
</file>

<file path=customXml/itemProps1.xml><?xml version="1.0" encoding="utf-8"?>
<ds:datastoreItem xmlns:ds="http://schemas.openxmlformats.org/officeDocument/2006/customXml" ds:itemID="{7BFBCA20-7791-4FA7-A3F7-670798F2D2E9}">
  <ds:schemaRefs>
    <ds:schemaRef ds:uri="http://schemas.microsoft.com/sharepoint/v3/contenttype/forms"/>
  </ds:schemaRefs>
</ds:datastoreItem>
</file>

<file path=customXml/itemProps2.xml><?xml version="1.0" encoding="utf-8"?>
<ds:datastoreItem xmlns:ds="http://schemas.openxmlformats.org/officeDocument/2006/customXml" ds:itemID="{26FCCC7C-3240-45E2-8FFA-A18EE9F55D6D}">
  <ds:schemaRefs>
    <ds:schemaRef ds:uri="2b41ca79-40d6-4c76-998c-9c4988c3c000"/>
    <ds:schemaRef ds:uri="44d2d1a0-e55d-461f-a9c2-c4b4da4112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E768FF-1B4F-4A48-B180-6155B3902347}">
  <ds:schemaRefs>
    <ds:schemaRef ds:uri="2b41ca79-40d6-4c76-998c-9c4988c3c000"/>
    <ds:schemaRef ds:uri="44d2d1a0-e55d-461f-a9c2-c4b4da4112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778</Words>
  <Application>Microsoft Office PowerPoint</Application>
  <PresentationFormat>Widescreen</PresentationFormat>
  <Paragraphs>67</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Arial,Sans-Serif</vt:lpstr>
      <vt:lpstr>Calibri</vt:lpstr>
      <vt:lpstr>Calibri Light</vt:lpstr>
      <vt:lpstr>office theme</vt:lpstr>
      <vt:lpstr>Back Testing On TQQQ </vt:lpstr>
      <vt:lpstr>Central Question:  Is it possible to accumulate wealth over long term periods by holding leveraged ETFs like TQQQ?</vt:lpstr>
      <vt:lpstr>Necessary   Background Information</vt:lpstr>
      <vt:lpstr>What Is Back testing?</vt:lpstr>
      <vt:lpstr>Understanding ETF’s</vt:lpstr>
      <vt:lpstr>S&amp;P 500 ETF Trust ($SPY)</vt:lpstr>
      <vt:lpstr>ProShares UltraPro QQQ ETF ($TQQQ)</vt:lpstr>
      <vt:lpstr>Explaining Decay</vt:lpstr>
      <vt:lpstr>Theory Of Our Analysis</vt:lpstr>
      <vt:lpstr>Our Analysis</vt:lpstr>
      <vt:lpstr>From Inception</vt:lpstr>
      <vt:lpstr>TQQQ's All Time High</vt:lpstr>
      <vt:lpstr>Covid Bear Market Rally</vt:lpstr>
      <vt:lpstr>A Year Ago</vt:lpstr>
      <vt:lpstr>Monte Carlo Simulation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Sterling Hayden</cp:lastModifiedBy>
  <cp:revision>2</cp:revision>
  <dcterms:created xsi:type="dcterms:W3CDTF">2023-04-29T20:23:02Z</dcterms:created>
  <dcterms:modified xsi:type="dcterms:W3CDTF">2023-09-13T22:56:13Z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0x0101000FF85075F66DCF49893A1DE86A41D1FC</vt:lpwstr>
  </property>
  <property fmtid="{D5CDD505-2E9C-101B-9397-08002B2CF9AE}" pid="3" name="MediaServiceImageTags">
    <vt:lpwstr/>
  </property>
</Properties>
</file>